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5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edi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tex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ma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10E9DD42-2954-4FB6-859E-CF73433521BD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3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EEA95ADA-1DCA-4328-8CB2-40DEFBD680AF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://javl.github.io/image2cpp/" TargetMode="Externa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Arial"/>
              </a:rPr>
              <a:t>OLED 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9" name="Google Shape;55;p13" descr=""/>
          <p:cNvPicPr/>
          <p:nvPr/>
        </p:nvPicPr>
        <p:blipFill>
          <a:blip r:embed="rId1"/>
          <a:stretch/>
        </p:blipFill>
        <p:spPr>
          <a:xfrm rot="20605800">
            <a:off x="627120" y="2014560"/>
            <a:ext cx="2638440" cy="2511360"/>
          </a:xfrm>
          <a:prstGeom prst="rect">
            <a:avLst/>
          </a:prstGeom>
          <a:ln>
            <a:noFill/>
          </a:ln>
        </p:spPr>
      </p:pic>
      <p:pic>
        <p:nvPicPr>
          <p:cNvPr id="80" name="Google Shape;56;p13" descr=""/>
          <p:cNvPicPr/>
          <p:nvPr/>
        </p:nvPicPr>
        <p:blipFill>
          <a:blip r:embed="rId2"/>
          <a:stretch/>
        </p:blipFill>
        <p:spPr>
          <a:xfrm>
            <a:off x="5626800" y="2048040"/>
            <a:ext cx="3286440" cy="269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How to draw a bitmap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Draw your favorite picture in black and white;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Save as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BMP picture.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(windows: “Paint” have build in function for save as BMP)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Go to this website:</a:t>
            </a:r>
            <a:r>
              <a:rPr b="0" lang="en-US" sz="11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http://javl.github.io/image2cpp/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to transfer your picture to bitmap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" name="Google Shape;130;p22" descr=""/>
          <p:cNvPicPr/>
          <p:nvPr/>
        </p:nvPicPr>
        <p:blipFill>
          <a:blip r:embed="rId2"/>
          <a:stretch/>
        </p:blipFill>
        <p:spPr>
          <a:xfrm>
            <a:off x="1275840" y="3263760"/>
            <a:ext cx="5722200" cy="542160"/>
          </a:xfrm>
          <a:prstGeom prst="rect">
            <a:avLst/>
          </a:prstGeom>
          <a:ln>
            <a:noFill/>
          </a:ln>
        </p:spPr>
      </p:pic>
      <p:pic>
        <p:nvPicPr>
          <p:cNvPr id="119" name="Google Shape;131;p22" descr=""/>
          <p:cNvPicPr/>
          <p:nvPr/>
        </p:nvPicPr>
        <p:blipFill>
          <a:blip r:embed="rId3"/>
          <a:stretch/>
        </p:blipFill>
        <p:spPr>
          <a:xfrm>
            <a:off x="1351440" y="3806280"/>
            <a:ext cx="6244920" cy="409680"/>
          </a:xfrm>
          <a:prstGeom prst="rect">
            <a:avLst/>
          </a:prstGeom>
          <a:ln>
            <a:noFill/>
          </a:ln>
        </p:spPr>
      </p:pic>
      <p:pic>
        <p:nvPicPr>
          <p:cNvPr id="120" name="Google Shape;132;p22" descr=""/>
          <p:cNvPicPr/>
          <p:nvPr/>
        </p:nvPicPr>
        <p:blipFill>
          <a:blip r:embed="rId4"/>
          <a:stretch/>
        </p:blipFill>
        <p:spPr>
          <a:xfrm>
            <a:off x="1579680" y="4433040"/>
            <a:ext cx="5286600" cy="54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OLEDs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Organic Light Emitting Diode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Uses Organic molecules to emit light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Organic semiconductors discovered in mid 1970’s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First practical OLED developed by Kodak in 1987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3" name="Google Shape;63;p14" descr=""/>
          <p:cNvPicPr/>
          <p:nvPr/>
        </p:nvPicPr>
        <p:blipFill>
          <a:blip r:embed="rId1"/>
          <a:stretch/>
        </p:blipFill>
        <p:spPr>
          <a:xfrm>
            <a:off x="214560" y="2662560"/>
            <a:ext cx="2589840" cy="2428560"/>
          </a:xfrm>
          <a:prstGeom prst="rect">
            <a:avLst/>
          </a:prstGeom>
          <a:ln>
            <a:noFill/>
          </a:ln>
        </p:spPr>
      </p:pic>
      <p:pic>
        <p:nvPicPr>
          <p:cNvPr id="84" name="Google Shape;64;p14" descr=""/>
          <p:cNvPicPr/>
          <p:nvPr/>
        </p:nvPicPr>
        <p:blipFill>
          <a:blip r:embed="rId2"/>
          <a:stretch/>
        </p:blipFill>
        <p:spPr>
          <a:xfrm>
            <a:off x="3276720" y="2661120"/>
            <a:ext cx="2589840" cy="2431080"/>
          </a:xfrm>
          <a:prstGeom prst="rect">
            <a:avLst/>
          </a:prstGeom>
          <a:ln>
            <a:noFill/>
          </a:ln>
        </p:spPr>
      </p:pic>
      <p:pic>
        <p:nvPicPr>
          <p:cNvPr id="85" name="Google Shape;65;p14" descr=""/>
          <p:cNvPicPr/>
          <p:nvPr/>
        </p:nvPicPr>
        <p:blipFill>
          <a:blip r:embed="rId3"/>
          <a:stretch/>
        </p:blipFill>
        <p:spPr>
          <a:xfrm>
            <a:off x="6204600" y="2661120"/>
            <a:ext cx="2589840" cy="258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Setup: Wire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446400" y="1837800"/>
            <a:ext cx="4285080" cy="227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Times New Roman"/>
                <a:ea typeface="Times New Roman"/>
              </a:rPr>
              <a:t>GND -&gt; GND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Times New Roman"/>
                <a:ea typeface="Times New Roman"/>
              </a:rPr>
              <a:t>VCC -&gt; 3.3V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Times New Roman"/>
                <a:ea typeface="Times New Roman"/>
              </a:rPr>
              <a:t>SCL -&gt; A5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Times New Roman"/>
                <a:ea typeface="Times New Roman"/>
              </a:rPr>
              <a:t>SDA -&gt; A4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9" name="Google Shape;73;p15" descr=""/>
          <p:cNvPicPr/>
          <p:nvPr/>
        </p:nvPicPr>
        <p:blipFill>
          <a:blip r:embed="rId1"/>
          <a:stretch/>
        </p:blipFill>
        <p:spPr>
          <a:xfrm>
            <a:off x="3259080" y="1710720"/>
            <a:ext cx="5237640" cy="259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Setup: Library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Include Library: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Sketch -&gt; Include Library -&gt; Manage Libraries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Search for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adafruit ssd1306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 &amp;&amp;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adafruit gfx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2" name="Google Shape;80;p16" descr=""/>
          <p:cNvPicPr/>
          <p:nvPr/>
        </p:nvPicPr>
        <p:blipFill>
          <a:blip r:embed="rId1"/>
          <a:stretch/>
        </p:blipFill>
        <p:spPr>
          <a:xfrm>
            <a:off x="311760" y="2760480"/>
            <a:ext cx="4052160" cy="2268720"/>
          </a:xfrm>
          <a:prstGeom prst="rect">
            <a:avLst/>
          </a:prstGeom>
          <a:ln>
            <a:noFill/>
          </a:ln>
        </p:spPr>
      </p:pic>
      <p:pic>
        <p:nvPicPr>
          <p:cNvPr id="93" name="Google Shape;81;p16" descr=""/>
          <p:cNvPicPr/>
          <p:nvPr/>
        </p:nvPicPr>
        <p:blipFill>
          <a:blip r:embed="rId2"/>
          <a:stretch/>
        </p:blipFill>
        <p:spPr>
          <a:xfrm>
            <a:off x="4649400" y="2760480"/>
            <a:ext cx="4086720" cy="2268720"/>
          </a:xfrm>
          <a:prstGeom prst="rect">
            <a:avLst/>
          </a:prstGeom>
          <a:ln>
            <a:noFill/>
          </a:ln>
        </p:spPr>
      </p:pic>
      <p:sp>
        <p:nvSpPr>
          <p:cNvPr id="94" name="CustomShape 3"/>
          <p:cNvSpPr/>
          <p:nvPr/>
        </p:nvSpPr>
        <p:spPr>
          <a:xfrm>
            <a:off x="1811160" y="2864520"/>
            <a:ext cx="684360" cy="18576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4"/>
          <p:cNvSpPr/>
          <p:nvPr/>
        </p:nvSpPr>
        <p:spPr>
          <a:xfrm>
            <a:off x="6183360" y="2864520"/>
            <a:ext cx="574920" cy="18576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5"/>
          <p:cNvSpPr/>
          <p:nvPr/>
        </p:nvSpPr>
        <p:spPr>
          <a:xfrm>
            <a:off x="345240" y="3020400"/>
            <a:ext cx="3921120" cy="3942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6"/>
          <p:cNvSpPr/>
          <p:nvPr/>
        </p:nvSpPr>
        <p:spPr>
          <a:xfrm>
            <a:off x="4649400" y="2988360"/>
            <a:ext cx="3991320" cy="3942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Simple test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File -&gt; Example -&gt; Adafruit SSD1306 -&gt;ssd1306_128x32_i2c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Burn the code into arduino see what happen.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1533240" y="2571840"/>
            <a:ext cx="5697000" cy="66456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Since we are using </a:t>
            </a: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Yellow Blue OLED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, the default color for top side is yellow, bottom is blue.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Simple test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sngStrike">
                <a:solidFill>
                  <a:srgbClr val="595959"/>
                </a:solidFill>
                <a:latin typeface="Arial"/>
                <a:ea typeface="Arial"/>
              </a:rPr>
              <a:t>File -&gt; Example -&gt; Adafruit SSD1306 -&gt;ssd1306_128x32_i2c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n-US" sz="1800" spc="-1" strike="sngStrike">
                <a:solidFill>
                  <a:srgbClr val="595959"/>
                </a:solidFill>
                <a:latin typeface="Arial"/>
                <a:ea typeface="Arial"/>
              </a:rPr>
              <a:t>Burn the code into arduino see what happen.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File -&gt; Example -&gt; Adafruit SSD1306 -&gt;ssd1306_128x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64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_i2c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what is difference?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3086280" y="4055400"/>
            <a:ext cx="5697000" cy="66456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Since we are using </a:t>
            </a: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Yellow Blue OLED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, the default color for top side is yellow, bottom is blue.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Difference between 32 and 64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In 128x32:                                                In 128x64: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" name="Google Shape;106;p19" descr=""/>
          <p:cNvPicPr/>
          <p:nvPr/>
        </p:nvPicPr>
        <p:blipFill>
          <a:blip r:embed="rId1"/>
          <a:stretch/>
        </p:blipFill>
        <p:spPr>
          <a:xfrm>
            <a:off x="133920" y="1672200"/>
            <a:ext cx="4019400" cy="175716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76320" y="2328120"/>
            <a:ext cx="3332520" cy="22248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8" name="Google Shape;108;p19" descr=""/>
          <p:cNvPicPr/>
          <p:nvPr/>
        </p:nvPicPr>
        <p:blipFill>
          <a:blip r:embed="rId2"/>
          <a:stretch/>
        </p:blipFill>
        <p:spPr>
          <a:xfrm>
            <a:off x="4514760" y="1672560"/>
            <a:ext cx="4390560" cy="1757160"/>
          </a:xfrm>
          <a:prstGeom prst="rect">
            <a:avLst/>
          </a:prstGeom>
          <a:ln>
            <a:noFill/>
          </a:ln>
        </p:spPr>
      </p:pic>
      <p:sp>
        <p:nvSpPr>
          <p:cNvPr id="109" name="CustomShape 4"/>
          <p:cNvSpPr/>
          <p:nvPr/>
        </p:nvSpPr>
        <p:spPr>
          <a:xfrm>
            <a:off x="4445280" y="2300040"/>
            <a:ext cx="3156120" cy="1944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0" name="Google Shape;110;p19" descr=""/>
          <p:cNvPicPr/>
          <p:nvPr/>
        </p:nvPicPr>
        <p:blipFill>
          <a:blip r:embed="rId3"/>
          <a:stretch/>
        </p:blipFill>
        <p:spPr>
          <a:xfrm>
            <a:off x="1129680" y="3479400"/>
            <a:ext cx="1726920" cy="1619280"/>
          </a:xfrm>
          <a:prstGeom prst="rect">
            <a:avLst/>
          </a:prstGeom>
          <a:ln>
            <a:noFill/>
          </a:ln>
        </p:spPr>
      </p:pic>
      <p:pic>
        <p:nvPicPr>
          <p:cNvPr id="111" name="Google Shape;111;p19" descr=""/>
          <p:cNvPicPr/>
          <p:nvPr/>
        </p:nvPicPr>
        <p:blipFill>
          <a:blip r:embed="rId4"/>
          <a:stretch/>
        </p:blipFill>
        <p:spPr>
          <a:xfrm>
            <a:off x="6009480" y="3637080"/>
            <a:ext cx="1557000" cy="146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Key Functions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Adafruit_SSD1306 display(SCREEN_WIDTH, SCREEN_HEIGHT, &amp;Wire, OLED_RESET); </a:t>
            </a:r>
            <a:r>
              <a:rPr b="0" lang="en-US" sz="1400" spc="-1" strike="noStrike">
                <a:solidFill>
                  <a:srgbClr val="0000ff"/>
                </a:solidFill>
                <a:latin typeface="Times New Roman"/>
                <a:ea typeface="Times New Roman"/>
              </a:rPr>
              <a:t>//Init OLED screen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display.begin(SSD1306_SWITCHCAPVCC,</a:t>
            </a:r>
            <a:r>
              <a:rPr b="0" lang="en-US" sz="1400" spc="-1" strike="noStrike">
                <a:solidFill>
                  <a:srgbClr val="ff0000"/>
                </a:solidFill>
                <a:latin typeface="Times New Roman"/>
                <a:ea typeface="Times New Roman"/>
              </a:rPr>
              <a:t> 0x3C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);  </a:t>
            </a:r>
            <a:r>
              <a:rPr b="0" lang="en-US" sz="1400" spc="-1" strike="noStrike">
                <a:solidFill>
                  <a:srgbClr val="0000ff"/>
                </a:solidFill>
                <a:latin typeface="Times New Roman"/>
                <a:ea typeface="Times New Roman"/>
              </a:rPr>
              <a:t>//Assign I2C address to OLED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display.clearDisplay();</a:t>
            </a:r>
            <a:r>
              <a:rPr b="0" lang="en-US" sz="1400" spc="-1" strike="noStrike">
                <a:solidFill>
                  <a:srgbClr val="0000ff"/>
                </a:solidFill>
                <a:latin typeface="Times New Roman"/>
                <a:ea typeface="Times New Roman"/>
              </a:rPr>
              <a:t> //clear whatever is been draw on screen before.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ff"/>
                </a:solidFill>
                <a:latin typeface="Times New Roman"/>
                <a:ea typeface="Times New Roman"/>
              </a:rPr>
              <a:t>----------------------------------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display.setTextColor(WHITE);  </a:t>
            </a:r>
            <a:r>
              <a:rPr b="0" lang="en-US" sz="1400" spc="-1" strike="noStrike">
                <a:solidFill>
                  <a:srgbClr val="0000ff"/>
                </a:solidFill>
                <a:latin typeface="Times New Roman"/>
                <a:ea typeface="Times New Roman"/>
              </a:rPr>
              <a:t>//  </a:t>
            </a:r>
            <a:r>
              <a:rPr b="0" lang="en-US" sz="1400" spc="-1" strike="noStrike">
                <a:solidFill>
                  <a:srgbClr val="ff0000"/>
                </a:solidFill>
                <a:latin typeface="Times New Roman"/>
                <a:ea typeface="Times New Roman"/>
              </a:rPr>
              <a:t>WHITE </a:t>
            </a:r>
            <a:r>
              <a:rPr b="0" lang="en-US" sz="1400" spc="-1" strike="noStrike">
                <a:solidFill>
                  <a:srgbClr val="0000ff"/>
                </a:solidFill>
                <a:latin typeface="Times New Roman"/>
                <a:ea typeface="Times New Roman"/>
              </a:rPr>
              <a:t>means display, </a:t>
            </a:r>
            <a:r>
              <a:rPr b="0" lang="en-US" sz="1400" spc="-1" strike="noStrike">
                <a:solidFill>
                  <a:srgbClr val="ff0000"/>
                </a:solidFill>
                <a:latin typeface="Times New Roman"/>
                <a:ea typeface="Times New Roman"/>
              </a:rPr>
              <a:t>BLACK </a:t>
            </a:r>
            <a:r>
              <a:rPr b="0" lang="en-US" sz="1400" spc="-1" strike="noStrike">
                <a:solidFill>
                  <a:srgbClr val="0000ff"/>
                </a:solidFill>
                <a:latin typeface="Times New Roman"/>
                <a:ea typeface="Times New Roman"/>
              </a:rPr>
              <a:t>will hide it.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display.setCursor(30,32);   </a:t>
            </a:r>
            <a:r>
              <a:rPr b="0" lang="en-US" sz="1400" spc="-1" strike="noStrike">
                <a:solidFill>
                  <a:srgbClr val="0000ff"/>
                </a:solidFill>
                <a:latin typeface="Times New Roman"/>
                <a:ea typeface="Times New Roman"/>
              </a:rPr>
              <a:t>// set the position where you want the text to begin (x,y)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display.setTextSize(1);   </a:t>
            </a:r>
            <a:r>
              <a:rPr b="0" lang="en-US" sz="1400" spc="-1" strike="noStrike">
                <a:solidFill>
                  <a:srgbClr val="0000ff"/>
                </a:solidFill>
                <a:latin typeface="Times New Roman"/>
                <a:ea typeface="Times New Roman"/>
              </a:rPr>
              <a:t>//set text size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display.print("I love Robot");  </a:t>
            </a:r>
            <a:r>
              <a:rPr b="0" lang="en-US" sz="1400" spc="-1" strike="noStrike">
                <a:solidFill>
                  <a:srgbClr val="0000ff"/>
                </a:solidFill>
                <a:latin typeface="Times New Roman"/>
                <a:ea typeface="Times New Roman"/>
              </a:rPr>
              <a:t>// set text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display.drawRect(112, 0, 14, 6, WHITE);    </a:t>
            </a:r>
            <a:r>
              <a:rPr b="0" lang="en-US" sz="1400" spc="-1" strike="noStrike">
                <a:solidFill>
                  <a:srgbClr val="0000ff"/>
                </a:solidFill>
                <a:latin typeface="Times New Roman"/>
                <a:ea typeface="Times New Roman"/>
              </a:rPr>
              <a:t>// draw a rect on screen  (start X, start Y, wide of rect, height, display)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ff"/>
                </a:solidFill>
                <a:latin typeface="Times New Roman"/>
                <a:ea typeface="Times New Roman"/>
              </a:rPr>
              <a:t>//Every function inside here are write into buffer, </a:t>
            </a:r>
            <a:r>
              <a:rPr b="1" lang="en-US" sz="1400" spc="-1" strike="noStrike">
                <a:solidFill>
                  <a:srgbClr val="ff0000"/>
                </a:solidFill>
                <a:latin typeface="Times New Roman"/>
                <a:ea typeface="Times New Roman"/>
              </a:rPr>
              <a:t>NOT </a:t>
            </a:r>
            <a:r>
              <a:rPr b="0" lang="en-US" sz="1400" spc="-1" strike="noStrike">
                <a:solidFill>
                  <a:srgbClr val="0000ff"/>
                </a:solidFill>
                <a:latin typeface="Times New Roman"/>
                <a:ea typeface="Times New Roman"/>
              </a:rPr>
              <a:t>to Screen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ff"/>
                </a:solidFill>
                <a:latin typeface="Times New Roman"/>
                <a:ea typeface="Times New Roman"/>
              </a:rPr>
              <a:t>-----------------------------------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display.display();</a:t>
            </a:r>
            <a:r>
              <a:rPr b="0" lang="en-US" sz="1400" spc="-1" strike="noStrike">
                <a:solidFill>
                  <a:srgbClr val="0000ff"/>
                </a:solidFill>
                <a:latin typeface="Times New Roman"/>
                <a:ea typeface="Times New Roman"/>
              </a:rPr>
              <a:t> //write </a:t>
            </a:r>
            <a:r>
              <a:rPr b="0" lang="en-US" sz="1400" spc="-1" strike="noStrike">
                <a:solidFill>
                  <a:srgbClr val="ff0000"/>
                </a:solidFill>
                <a:latin typeface="Times New Roman"/>
                <a:ea typeface="Times New Roman"/>
              </a:rPr>
              <a:t>buffer </a:t>
            </a:r>
            <a:r>
              <a:rPr b="0" lang="en-US" sz="1400" spc="-1" strike="noStrike">
                <a:solidFill>
                  <a:srgbClr val="0000ff"/>
                </a:solidFill>
                <a:latin typeface="Times New Roman"/>
                <a:ea typeface="Times New Roman"/>
              </a:rPr>
              <a:t>into screen and display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Custom drawing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const unsigned char bluetooth [] PROGMEM = {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0x00, 0x00, 0x0c, 0x00, 0x0e, 0x00, 0x3e, 0x00, 0x1c, 0x00, 0x0c, 0x00, 0x3e, 0x00, 0x0e, 0x00,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0x0c, 0x00, 0x00, 0x00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}; </a:t>
            </a:r>
            <a:r>
              <a:rPr b="0" lang="en-US" sz="1400" spc="-1" strike="noStrike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ff"/>
                </a:solidFill>
                <a:latin typeface="Times New Roman"/>
                <a:ea typeface="Times New Roman"/>
              </a:rPr>
              <a:t>//custom drawing picture in bitmap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ff"/>
                </a:solidFill>
                <a:latin typeface="Times New Roman"/>
                <a:ea typeface="Times New Roman"/>
              </a:rPr>
              <a:t>//</a:t>
            </a:r>
            <a:r>
              <a:rPr b="0" lang="en-US" sz="1400" spc="-1" strike="noStrike">
                <a:solidFill>
                  <a:srgbClr val="ff0000"/>
                </a:solidFill>
                <a:latin typeface="Times New Roman"/>
                <a:ea typeface="Times New Roman"/>
              </a:rPr>
              <a:t>0x00</a:t>
            </a:r>
            <a:r>
              <a:rPr b="0" lang="en-US" sz="1400" spc="-1" strike="noStrike">
                <a:solidFill>
                  <a:srgbClr val="0000ff"/>
                </a:solidFill>
                <a:latin typeface="Times New Roman"/>
                <a:ea typeface="Times New Roman"/>
              </a:rPr>
              <a:t> means empty, any other variable means </a:t>
            </a:r>
            <a:r>
              <a:rPr b="0" lang="en-US" sz="1400" spc="-1" strike="noStrike">
                <a:solidFill>
                  <a:srgbClr val="ff0000"/>
                </a:solidFill>
                <a:latin typeface="Times New Roman"/>
                <a:ea typeface="Times New Roman"/>
              </a:rPr>
              <a:t>color</a:t>
            </a:r>
            <a:r>
              <a:rPr b="0" lang="en-US" sz="1400" spc="-1" strike="noStrike">
                <a:solidFill>
                  <a:srgbClr val="0000ff"/>
                </a:solidFill>
                <a:latin typeface="Times New Roman"/>
                <a:ea typeface="Times New Roman"/>
              </a:rPr>
              <a:t>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display.drawBitmap(0,0, bluetooth, 10,10,1); 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ff"/>
                </a:solidFill>
                <a:latin typeface="Times New Roman"/>
                <a:ea typeface="Times New Roman"/>
              </a:rPr>
              <a:t>// draw custom picture on screen (start X, start Y, bitmap, width, height, display)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2019-07-18T17:24:01Z</dcterms:modified>
  <cp:revision>1</cp:revision>
  <dc:subject/>
  <dc:title/>
</cp:coreProperties>
</file>